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53" y="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9B061A-0453-4A3C-9825-C8669047BC6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258CC0A-A68E-45FC-936C-D1825213F7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6DD935B-B3D8-4313-8A97-4520B76D096F}"/>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5" name="页脚占位符 4">
            <a:extLst>
              <a:ext uri="{FF2B5EF4-FFF2-40B4-BE49-F238E27FC236}">
                <a16:creationId xmlns:a16="http://schemas.microsoft.com/office/drawing/2014/main" id="{14E4CDE9-D64C-455A-951D-2EEB9D09619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AFC47F1-07C8-4BCD-87B8-AEF9F54BC449}"/>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88541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D6C4B4-C71E-47EC-B1EF-75C13D25104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900929E-80FA-4CF5-9056-7AB076052655}"/>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5D4DADE-448C-4A91-9472-62CE907584D5}"/>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5" name="页脚占位符 4">
            <a:extLst>
              <a:ext uri="{FF2B5EF4-FFF2-40B4-BE49-F238E27FC236}">
                <a16:creationId xmlns:a16="http://schemas.microsoft.com/office/drawing/2014/main" id="{C3A7F1E6-99AD-4577-8298-26E37391242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2C82F88-5C46-4A23-9981-EDA2B3441DF1}"/>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371891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66769C5-877D-4192-AB5F-4DFA0ED524E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BF53FD5-B12B-4335-821A-4B57DFA1DBF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8D87CFD-6EFA-4ACF-9816-35410FF49D2B}"/>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5" name="页脚占位符 4">
            <a:extLst>
              <a:ext uri="{FF2B5EF4-FFF2-40B4-BE49-F238E27FC236}">
                <a16:creationId xmlns:a16="http://schemas.microsoft.com/office/drawing/2014/main" id="{8331C3C8-D68F-4E68-83B1-A4686974C94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20ED39-750A-4A25-858F-F48ABC07590A}"/>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306258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C68175-578D-4B95-B98F-8B686617156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E4B6FCB-D452-4C76-8936-AC2234EEC62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91B94A6-6632-44BA-9F94-6093DDDF48EB}"/>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5" name="页脚占位符 4">
            <a:extLst>
              <a:ext uri="{FF2B5EF4-FFF2-40B4-BE49-F238E27FC236}">
                <a16:creationId xmlns:a16="http://schemas.microsoft.com/office/drawing/2014/main" id="{70BE0AF9-8A12-4F93-99D0-3D1B90007ED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A018C4E-8E96-4669-9BA1-C8EEDADC8A29}"/>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14863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77BF73-BC85-4502-8B22-0D60EDABA09B}"/>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4ACB03A-342B-4B0B-B73F-F29552C741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3526429D-601F-405E-A4E9-81FBCA48ACF3}"/>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5" name="页脚占位符 4">
            <a:extLst>
              <a:ext uri="{FF2B5EF4-FFF2-40B4-BE49-F238E27FC236}">
                <a16:creationId xmlns:a16="http://schemas.microsoft.com/office/drawing/2014/main" id="{79FEFDFF-5852-4581-B862-2EF410E3B71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665D914-2B60-4E22-9AEB-1FDCADC05CD1}"/>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47511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478FBA-073C-4F0B-996F-4C92FE5B3C1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A15D5F2-74C8-44B0-810A-BFFD08C04B5A}"/>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7266ECC3-CA10-4DDD-BA92-BA7302C3DFF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A464FB45-3E5F-4D5A-B2AB-4243FFD42AE7}"/>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6" name="页脚占位符 5">
            <a:extLst>
              <a:ext uri="{FF2B5EF4-FFF2-40B4-BE49-F238E27FC236}">
                <a16:creationId xmlns:a16="http://schemas.microsoft.com/office/drawing/2014/main" id="{72053C07-A2EC-4A21-8C6E-D6C039DE9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B65DEF7-558C-47EB-A888-4A70A2FCD113}"/>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68116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5FB6B4-00B3-4A74-B6C1-232688377F1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AA8EDE6-C5D5-462F-9BC3-1147CF8640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A8679EC-628A-4ECF-B710-12DA3B52DBCA}"/>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1FFDC0B-D788-4D98-B08C-B26C18E1CB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F62C642-546F-4D38-9E32-5497D7CAE3A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3FBF1B3A-BBD2-4E50-8BB9-53F6FDBD9864}"/>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8" name="页脚占位符 7">
            <a:extLst>
              <a:ext uri="{FF2B5EF4-FFF2-40B4-BE49-F238E27FC236}">
                <a16:creationId xmlns:a16="http://schemas.microsoft.com/office/drawing/2014/main" id="{DA0868C1-5C02-459F-95BB-AE507A04D5D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7C0F67B-EB1C-425B-A6FB-4C07AAF3E412}"/>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157711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A590DE-F8B9-4DB0-BB0B-B03891852EE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DCCF8F7-2D00-477A-A159-C8674337316B}"/>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4" name="页脚占位符 3">
            <a:extLst>
              <a:ext uri="{FF2B5EF4-FFF2-40B4-BE49-F238E27FC236}">
                <a16:creationId xmlns:a16="http://schemas.microsoft.com/office/drawing/2014/main" id="{D16AB6E4-5940-4B05-AF63-5F0F200AE9E7}"/>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1FB0185-C098-47CB-8AEB-F5B884080E3B}"/>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662517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5865730-04BF-461A-AF2F-8F83CF1EB708}"/>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3" name="页脚占位符 2">
            <a:extLst>
              <a:ext uri="{FF2B5EF4-FFF2-40B4-BE49-F238E27FC236}">
                <a16:creationId xmlns:a16="http://schemas.microsoft.com/office/drawing/2014/main" id="{DA14B204-8097-4188-B60D-10E52F070D5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85C5FAC-96FD-437F-870C-AE151FA64DC8}"/>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56709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A01BD4-3199-4D23-A0E0-1D2917A09F7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0D96870-7944-47BD-B967-179F723D0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269B4F9B-AA08-43A4-A606-2BB67E2E29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E711E60-3206-43EE-BF73-6EFCB905AF83}"/>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6" name="页脚占位符 5">
            <a:extLst>
              <a:ext uri="{FF2B5EF4-FFF2-40B4-BE49-F238E27FC236}">
                <a16:creationId xmlns:a16="http://schemas.microsoft.com/office/drawing/2014/main" id="{86B56DB2-B245-45DC-A0A0-AA7275DD1CF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429CFD5-3B83-4631-8732-2D6B8C0D6847}"/>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219168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8A40C4-369A-4772-BDF7-7CA2BDBBE53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02D1DBF-139F-44D6-8483-DABE830EB6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50B99BD-98B3-4FEC-A95F-66DEF1D4E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44C8AAC-7C99-4178-B355-0BFC6617BC2E}"/>
              </a:ext>
            </a:extLst>
          </p:cNvPr>
          <p:cNvSpPr>
            <a:spLocks noGrp="1"/>
          </p:cNvSpPr>
          <p:nvPr>
            <p:ph type="dt" sz="half" idx="10"/>
          </p:nvPr>
        </p:nvSpPr>
        <p:spPr/>
        <p:txBody>
          <a:bodyPr/>
          <a:lstStyle/>
          <a:p>
            <a:fld id="{A242C996-9E86-4D64-ABC8-633EC23F7F7C}" type="datetimeFigureOut">
              <a:rPr lang="zh-CN" altLang="en-US" smtClean="0"/>
              <a:t>2020/9/16</a:t>
            </a:fld>
            <a:endParaRPr lang="zh-CN" altLang="en-US"/>
          </a:p>
        </p:txBody>
      </p:sp>
      <p:sp>
        <p:nvSpPr>
          <p:cNvPr id="6" name="页脚占位符 5">
            <a:extLst>
              <a:ext uri="{FF2B5EF4-FFF2-40B4-BE49-F238E27FC236}">
                <a16:creationId xmlns:a16="http://schemas.microsoft.com/office/drawing/2014/main" id="{2228C68D-BECB-442B-9940-BFA7875FC6A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9B75D29-AA90-44F0-9B04-F80986E7EC82}"/>
              </a:ext>
            </a:extLst>
          </p:cNvPr>
          <p:cNvSpPr>
            <a:spLocks noGrp="1"/>
          </p:cNvSpPr>
          <p:nvPr>
            <p:ph type="sldNum" sz="quarter" idx="12"/>
          </p:nvPr>
        </p:nvSpPr>
        <p:spPr/>
        <p:txBody>
          <a:body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327597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7CEE71A-9B2F-402C-B4E2-C5D1CD48AF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49061CC-6B78-42FD-8DB2-214D93A9B6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02AB3EB-0BE3-4B2E-A550-04728B6CA3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2C996-9E86-4D64-ABC8-633EC23F7F7C}" type="datetimeFigureOut">
              <a:rPr lang="zh-CN" altLang="en-US" smtClean="0"/>
              <a:t>2020/9/16</a:t>
            </a:fld>
            <a:endParaRPr lang="zh-CN" altLang="en-US"/>
          </a:p>
        </p:txBody>
      </p:sp>
      <p:sp>
        <p:nvSpPr>
          <p:cNvPr id="5" name="页脚占位符 4">
            <a:extLst>
              <a:ext uri="{FF2B5EF4-FFF2-40B4-BE49-F238E27FC236}">
                <a16:creationId xmlns:a16="http://schemas.microsoft.com/office/drawing/2014/main" id="{EAC84637-4692-4338-A057-48EA71E3B3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D18F3C0-B4EC-40F8-A618-4623325F61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D5F249-D6B1-4D0E-AE2F-BBB231341967}" type="slidenum">
              <a:rPr lang="zh-CN" altLang="en-US" smtClean="0"/>
              <a:t>‹#›</a:t>
            </a:fld>
            <a:endParaRPr lang="zh-CN" altLang="en-US"/>
          </a:p>
        </p:txBody>
      </p:sp>
    </p:spTree>
    <p:extLst>
      <p:ext uri="{BB962C8B-B14F-4D97-AF65-F5344CB8AC3E}">
        <p14:creationId xmlns:p14="http://schemas.microsoft.com/office/powerpoint/2010/main" val="299837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BAF79C-561F-475F-9A95-679EF217CB0D}"/>
              </a:ext>
            </a:extLst>
          </p:cNvPr>
          <p:cNvSpPr>
            <a:spLocks noGrp="1"/>
          </p:cNvSpPr>
          <p:nvPr>
            <p:ph type="ctrTitle"/>
          </p:nvPr>
        </p:nvSpPr>
        <p:spPr/>
        <p:txBody>
          <a:bodyPr/>
          <a:lstStyle/>
          <a:p>
            <a:r>
              <a:rPr lang="zh-TW" altLang="en-US" dirty="0">
                <a:latin typeface="DFKai-SB" panose="03000509000000000000" pitchFamily="65" charset="-120"/>
                <a:ea typeface="DFKai-SB" panose="03000509000000000000" pitchFamily="65" charset="-120"/>
              </a:rPr>
              <a:t>基於多特徵融合的卷積雙流網絡的駕駛員疲勞檢測</a:t>
            </a:r>
            <a:endParaRPr lang="zh-CN" altLang="en-US" dirty="0">
              <a:latin typeface="DFKai-SB" panose="03000509000000000000" pitchFamily="65" charset="-120"/>
              <a:ea typeface="DFKai-SB" panose="03000509000000000000" pitchFamily="65" charset="-120"/>
            </a:endParaRPr>
          </a:p>
        </p:txBody>
      </p:sp>
      <p:sp>
        <p:nvSpPr>
          <p:cNvPr id="3" name="副标题 2">
            <a:extLst>
              <a:ext uri="{FF2B5EF4-FFF2-40B4-BE49-F238E27FC236}">
                <a16:creationId xmlns:a16="http://schemas.microsoft.com/office/drawing/2014/main" id="{61516744-FCB5-41DC-A91B-BFF855C68A8A}"/>
              </a:ext>
            </a:extLst>
          </p:cNvPr>
          <p:cNvSpPr>
            <a:spLocks noGrp="1"/>
          </p:cNvSpPr>
          <p:nvPr>
            <p:ph type="subTitle" idx="1"/>
          </p:nvPr>
        </p:nvSpPr>
        <p:spPr/>
        <p:txBody>
          <a:bodyPr/>
          <a:lstStyle/>
          <a:p>
            <a:r>
              <a:rPr lang="zh-CN" altLang="en-US" dirty="0">
                <a:latin typeface="DFKai-SB" panose="03000509000000000000" pitchFamily="65" charset="-120"/>
                <a:ea typeface="DFKai-SB" panose="03000509000000000000" pitchFamily="65" charset="-120"/>
              </a:rPr>
              <a:t>劉偉煌，錢金豪，姚增偉，辛濤，潘家輝</a:t>
            </a:r>
          </a:p>
        </p:txBody>
      </p:sp>
    </p:spTree>
    <p:extLst>
      <p:ext uri="{BB962C8B-B14F-4D97-AF65-F5344CB8AC3E}">
        <p14:creationId xmlns:p14="http://schemas.microsoft.com/office/powerpoint/2010/main" val="2753225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B16F5F-A54F-4605-B1B2-B75E8A31CD0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D78DC86-C7D5-4A4E-9955-90999C80EA9E}"/>
              </a:ext>
            </a:extLst>
          </p:cNvPr>
          <p:cNvSpPr>
            <a:spLocks noGrp="1"/>
          </p:cNvSpPr>
          <p:nvPr>
            <p:ph idx="1"/>
          </p:nvPr>
        </p:nvSpPr>
        <p:spPr/>
        <p:txBody>
          <a:bodyPr/>
          <a:lstStyle/>
          <a:p>
            <a:pPr marL="0" indent="0">
              <a:buNone/>
            </a:pPr>
            <a:r>
              <a:rPr lang="en-US" altLang="zh-CN" dirty="0"/>
              <a:t>2.2</a:t>
            </a:r>
            <a:r>
              <a:rPr lang="zh-CN" altLang="en-US" dirty="0"/>
              <a:t>、伽瑪矯正</a:t>
            </a:r>
            <a:endParaRPr lang="en-US" altLang="zh-CN" dirty="0"/>
          </a:p>
          <a:p>
            <a:pPr marL="457200" lvl="1" indent="0">
              <a:buNone/>
            </a:pPr>
            <a:r>
              <a:rPr lang="zh-CN" altLang="en-US" dirty="0"/>
              <a:t>為了更有效地利用圖像的灰度信息，對圖像進行了伽瑪矯正，以減少圖像的不均勻灰度分佈的影響。由於通過</a:t>
            </a:r>
            <a:r>
              <a:rPr lang="en-US" altLang="zh-CN" dirty="0"/>
              <a:t>MTCNN</a:t>
            </a:r>
            <a:r>
              <a:rPr lang="zh-CN" altLang="en-US" dirty="0"/>
              <a:t>從圖像捕獲的眼睛和嘴巴很小，幾乎沒有部分過度曝光或曝光不足，因此可以對獲得眼睛和嘴巴圖像進行矯正，改善了圖像對比度。</a:t>
            </a:r>
          </a:p>
        </p:txBody>
      </p:sp>
    </p:spTree>
    <p:extLst>
      <p:ext uri="{BB962C8B-B14F-4D97-AF65-F5344CB8AC3E}">
        <p14:creationId xmlns:p14="http://schemas.microsoft.com/office/powerpoint/2010/main" val="4189168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51F094-4AD9-48D3-A6DB-1A578223828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3B1EFF3-D48F-4F7D-B1F3-87EFBB82922B}"/>
              </a:ext>
            </a:extLst>
          </p:cNvPr>
          <p:cNvSpPr>
            <a:spLocks noGrp="1"/>
          </p:cNvSpPr>
          <p:nvPr>
            <p:ph idx="1"/>
          </p:nvPr>
        </p:nvSpPr>
        <p:spPr/>
        <p:txBody>
          <a:bodyPr/>
          <a:lstStyle/>
          <a:p>
            <a:pPr marL="0" indent="0">
              <a:buNone/>
            </a:pPr>
            <a:r>
              <a:rPr lang="en-US" altLang="zh-CN" dirty="0"/>
              <a:t>2.3</a:t>
            </a:r>
            <a:r>
              <a:rPr lang="zh-CN" altLang="en-US" dirty="0"/>
              <a:t>、光流計算</a:t>
            </a:r>
            <a:endParaRPr lang="en-US" altLang="zh-CN" dirty="0"/>
          </a:p>
          <a:p>
            <a:pPr marL="457200" lvl="1" indent="0">
              <a:buNone/>
            </a:pPr>
            <a:r>
              <a:rPr lang="zh-CN" altLang="en-US" dirty="0"/>
              <a:t>光流場用於描述二維圖像中三維空間物體的運動。</a:t>
            </a:r>
            <a:endParaRPr lang="en-US" altLang="zh-CN" dirty="0"/>
          </a:p>
          <a:p>
            <a:pPr marL="457200" lvl="1" indent="0">
              <a:buNone/>
            </a:pPr>
            <a:r>
              <a:rPr lang="zh-CN" altLang="en-US" dirty="0"/>
              <a:t>作為駕駛員的疲勞指標，大哈切，眨眼等都不是靜態，而是動態。通過錄用圖像序列中像素隨時間的變化以及相鄰幀之間的相關性，基於前一幀和當前幀之間的對應關係確定光流，並且該光流包含相鄰幀之間的動態信息。所以使用光流數據中包含的動態信息來替換連續幀提供的動態信息。</a:t>
            </a:r>
          </a:p>
        </p:txBody>
      </p:sp>
    </p:spTree>
    <p:extLst>
      <p:ext uri="{BB962C8B-B14F-4D97-AF65-F5344CB8AC3E}">
        <p14:creationId xmlns:p14="http://schemas.microsoft.com/office/powerpoint/2010/main" val="31766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DEBF14-560E-45BD-BC91-D3626E08AE6A}"/>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832BA4ED-3026-4147-8F43-49F68F844FFE}"/>
              </a:ext>
            </a:extLst>
          </p:cNvPr>
          <p:cNvSpPr>
            <a:spLocks noGrp="1"/>
          </p:cNvSpPr>
          <p:nvPr>
            <p:ph idx="1"/>
          </p:nvPr>
        </p:nvSpPr>
        <p:spPr/>
        <p:txBody>
          <a:bodyPr/>
          <a:lstStyle/>
          <a:p>
            <a:pPr marL="0" indent="0">
              <a:buNone/>
            </a:pPr>
            <a:r>
              <a:rPr lang="en-US" altLang="zh-CN" dirty="0"/>
              <a:t>2.4</a:t>
            </a:r>
            <a:r>
              <a:rPr lang="zh-CN" altLang="en-US" dirty="0"/>
              <a:t>、疲勞檢測</a:t>
            </a:r>
            <a:endParaRPr lang="en-US" altLang="zh-CN" dirty="0"/>
          </a:p>
          <a:p>
            <a:pPr marL="457200" lvl="1" indent="0">
              <a:buNone/>
            </a:pPr>
            <a:r>
              <a:rPr lang="en-US" altLang="zh-CN" dirty="0"/>
              <a:t>CNN</a:t>
            </a:r>
            <a:r>
              <a:rPr lang="zh-CN" altLang="en-US" dirty="0"/>
              <a:t>避免了複雜的圖像預處理，可以通過直接輸入原始圖像來提取具有本地連接和權重共享的特殊結構的特徵。它在圖像處理方面具有獨特的優勢。</a:t>
            </a:r>
            <a:endParaRPr lang="en-US" altLang="zh-CN" dirty="0"/>
          </a:p>
          <a:p>
            <a:pPr marL="457200" lvl="1" indent="0">
              <a:buNone/>
            </a:pPr>
            <a:r>
              <a:rPr lang="zh-CN" altLang="en-US" dirty="0"/>
              <a:t>算法首先對駕駛員進行面部檢測。然後，將左眼區域和嘴巴區域攔截到的疲勞檢測網絡中，並結合左眼和嘴巴的光流圖像，判斷駕駛員是否處於正常狀態。</a:t>
            </a:r>
            <a:r>
              <a:rPr lang="en-US" altLang="zh-CN" dirty="0"/>
              <a:t>CNN</a:t>
            </a:r>
            <a:r>
              <a:rPr lang="zh-CN" altLang="en-US" dirty="0"/>
              <a:t>從原始圖像中提取靜態特徵並從流光中提取動態特徵，從而對短時動作進行分類。</a:t>
            </a:r>
          </a:p>
        </p:txBody>
      </p:sp>
    </p:spTree>
    <p:extLst>
      <p:ext uri="{BB962C8B-B14F-4D97-AF65-F5344CB8AC3E}">
        <p14:creationId xmlns:p14="http://schemas.microsoft.com/office/powerpoint/2010/main" val="223157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75CC47-0C55-4AFF-B35E-683422DCC25F}"/>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0EA5CF55-0C8C-4676-B7A0-8313099698BA}"/>
              </a:ext>
            </a:extLst>
          </p:cNvPr>
          <p:cNvPicPr>
            <a:picLocks noGrp="1" noChangeAspect="1"/>
          </p:cNvPicPr>
          <p:nvPr>
            <p:ph idx="1"/>
          </p:nvPr>
        </p:nvPicPr>
        <p:blipFill>
          <a:blip r:embed="rId2"/>
          <a:stretch>
            <a:fillRect/>
          </a:stretch>
        </p:blipFill>
        <p:spPr>
          <a:xfrm>
            <a:off x="4375130" y="73018"/>
            <a:ext cx="3441739" cy="6711964"/>
          </a:xfrm>
          <a:prstGeom prst="rect">
            <a:avLst/>
          </a:prstGeom>
        </p:spPr>
      </p:pic>
    </p:spTree>
    <p:extLst>
      <p:ext uri="{BB962C8B-B14F-4D97-AF65-F5344CB8AC3E}">
        <p14:creationId xmlns:p14="http://schemas.microsoft.com/office/powerpoint/2010/main" val="826752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B1FB78-5260-4325-A72C-2FBA2F4477B5}"/>
              </a:ext>
            </a:extLst>
          </p:cNvPr>
          <p:cNvSpPr>
            <a:spLocks noGrp="1"/>
          </p:cNvSpPr>
          <p:nvPr>
            <p:ph type="title"/>
          </p:nvPr>
        </p:nvSpPr>
        <p:spPr/>
        <p:txBody>
          <a:bodyPr/>
          <a:lstStyle/>
          <a:p>
            <a:r>
              <a:rPr lang="en-US" altLang="zh-CN" dirty="0"/>
              <a:t>3.</a:t>
            </a:r>
            <a:r>
              <a:rPr lang="zh-CN" altLang="en-US" dirty="0"/>
              <a:t>實驗結果</a:t>
            </a:r>
          </a:p>
        </p:txBody>
      </p:sp>
      <p:sp>
        <p:nvSpPr>
          <p:cNvPr id="3" name="内容占位符 2">
            <a:extLst>
              <a:ext uri="{FF2B5EF4-FFF2-40B4-BE49-F238E27FC236}">
                <a16:creationId xmlns:a16="http://schemas.microsoft.com/office/drawing/2014/main" id="{9757DFBD-FCF4-4C49-A45A-796EA2B0466D}"/>
              </a:ext>
            </a:extLst>
          </p:cNvPr>
          <p:cNvSpPr>
            <a:spLocks noGrp="1"/>
          </p:cNvSpPr>
          <p:nvPr>
            <p:ph idx="1"/>
          </p:nvPr>
        </p:nvSpPr>
        <p:spPr/>
        <p:txBody>
          <a:bodyPr/>
          <a:lstStyle/>
          <a:p>
            <a:r>
              <a:rPr lang="en-US" altLang="zh-CN" dirty="0"/>
              <a:t>3.1</a:t>
            </a:r>
            <a:r>
              <a:rPr lang="zh-CN" altLang="en-US" dirty="0"/>
              <a:t>駕駛員困倦檢測數據集</a:t>
            </a:r>
            <a:endParaRPr lang="en-US" altLang="zh-CN" dirty="0"/>
          </a:p>
          <a:p>
            <a:pPr marL="457200" lvl="1" indent="0">
              <a:buNone/>
            </a:pPr>
            <a:r>
              <a:rPr lang="zh-CN" altLang="en-US" dirty="0"/>
              <a:t>該數據集包含</a:t>
            </a:r>
            <a:r>
              <a:rPr lang="en-US" altLang="zh-CN" dirty="0"/>
              <a:t>36</a:t>
            </a:r>
            <a:r>
              <a:rPr lang="zh-CN" altLang="en-US" dirty="0"/>
              <a:t>個不同種族的受試者，這些受試者在各種白天和黑夜模擬條件下戴著或者不戴眼鏡都被記錄下來。捕獲了駕駛員的所有動作，包含正常駕駛，打哈欠等。</a:t>
            </a:r>
          </a:p>
        </p:txBody>
      </p:sp>
      <p:pic>
        <p:nvPicPr>
          <p:cNvPr id="4" name="图片 3">
            <a:extLst>
              <a:ext uri="{FF2B5EF4-FFF2-40B4-BE49-F238E27FC236}">
                <a16:creationId xmlns:a16="http://schemas.microsoft.com/office/drawing/2014/main" id="{9C62E202-7862-498E-AB0B-7A67CB9B7810}"/>
              </a:ext>
            </a:extLst>
          </p:cNvPr>
          <p:cNvPicPr>
            <a:picLocks noChangeAspect="1"/>
          </p:cNvPicPr>
          <p:nvPr/>
        </p:nvPicPr>
        <p:blipFill>
          <a:blip r:embed="rId2"/>
          <a:stretch>
            <a:fillRect/>
          </a:stretch>
        </p:blipFill>
        <p:spPr>
          <a:xfrm>
            <a:off x="2393314" y="3429000"/>
            <a:ext cx="7405372" cy="2237164"/>
          </a:xfrm>
          <a:prstGeom prst="rect">
            <a:avLst/>
          </a:prstGeom>
        </p:spPr>
      </p:pic>
    </p:spTree>
    <p:extLst>
      <p:ext uri="{BB962C8B-B14F-4D97-AF65-F5344CB8AC3E}">
        <p14:creationId xmlns:p14="http://schemas.microsoft.com/office/powerpoint/2010/main" val="1089943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C20BA2-0555-4255-8E68-392C23D2B9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F3FB9E9-9883-4AF0-ACF5-D978C0CFD65D}"/>
              </a:ext>
            </a:extLst>
          </p:cNvPr>
          <p:cNvSpPr>
            <a:spLocks noGrp="1"/>
          </p:cNvSpPr>
          <p:nvPr>
            <p:ph idx="1"/>
          </p:nvPr>
        </p:nvSpPr>
        <p:spPr/>
        <p:txBody>
          <a:bodyPr/>
          <a:lstStyle/>
          <a:p>
            <a:pPr marL="0" indent="0">
              <a:buNone/>
            </a:pPr>
            <a:r>
              <a:rPr lang="en-US" altLang="zh-CN" dirty="0"/>
              <a:t>3.2</a:t>
            </a:r>
            <a:r>
              <a:rPr lang="zh-CN" altLang="en-US" dirty="0"/>
              <a:t>、實驗</a:t>
            </a:r>
            <a:endParaRPr lang="en-US" altLang="zh-CN" dirty="0"/>
          </a:p>
          <a:p>
            <a:pPr marL="457200" lvl="1" indent="0">
              <a:buNone/>
            </a:pPr>
            <a:r>
              <a:rPr lang="zh-CN" altLang="en-US" dirty="0"/>
              <a:t>使用訓練數據集對模型進行訓練，該訓練數據集具有分層的五重交叉驗證。</a:t>
            </a:r>
            <a:endParaRPr lang="en-US" altLang="zh-CN" dirty="0"/>
          </a:p>
          <a:p>
            <a:pPr marL="457200" lvl="1" indent="0">
              <a:buNone/>
            </a:pPr>
            <a:r>
              <a:rPr lang="zh-CN" altLang="en-US" dirty="0"/>
              <a:t>使用</a:t>
            </a:r>
            <a:r>
              <a:rPr lang="en-US" altLang="zh-CN" dirty="0" err="1"/>
              <a:t>Keras</a:t>
            </a:r>
            <a:r>
              <a:rPr lang="zh-CN" altLang="en-US" dirty="0"/>
              <a:t>框架開發了模型，並在</a:t>
            </a:r>
            <a:r>
              <a:rPr lang="en-US" altLang="zh-CN" dirty="0"/>
              <a:t>GTX 1080Ti</a:t>
            </a:r>
            <a:r>
              <a:rPr lang="zh-CN" altLang="en-US" dirty="0"/>
              <a:t>上進行了實驗。</a:t>
            </a:r>
            <a:endParaRPr lang="en-US" altLang="zh-CN" dirty="0"/>
          </a:p>
          <a:p>
            <a:pPr marL="457200" lvl="1" indent="0">
              <a:buNone/>
            </a:pPr>
            <a:r>
              <a:rPr lang="zh-CN" altLang="en-US" dirty="0"/>
              <a:t>優化函數</a:t>
            </a:r>
            <a:r>
              <a:rPr lang="en-US" altLang="zh-CN" dirty="0" err="1"/>
              <a:t>Adadelta</a:t>
            </a:r>
            <a:r>
              <a:rPr lang="zh-CN" altLang="en-US" dirty="0"/>
              <a:t>中使用的初始學習率為</a:t>
            </a:r>
            <a:r>
              <a:rPr lang="en-US" altLang="zh-CN" dirty="0"/>
              <a:t>0.1</a:t>
            </a:r>
            <a:r>
              <a:rPr lang="zh-CN" altLang="en-US" dirty="0"/>
              <a:t>。當驗證損失在</a:t>
            </a:r>
            <a:r>
              <a:rPr lang="en-US" altLang="zh-CN" dirty="0"/>
              <a:t>50</a:t>
            </a:r>
            <a:r>
              <a:rPr lang="zh-CN" altLang="en-US" dirty="0"/>
              <a:t>次迭代中沒有改善時，停止訓練。該模型進行了約</a:t>
            </a:r>
            <a:r>
              <a:rPr lang="en-US" altLang="zh-CN" dirty="0"/>
              <a:t>230</a:t>
            </a:r>
            <a:r>
              <a:rPr lang="zh-CN" altLang="en-US" dirty="0"/>
              <a:t>次迭代訓練。結果如下：</a:t>
            </a:r>
          </a:p>
        </p:txBody>
      </p:sp>
    </p:spTree>
    <p:extLst>
      <p:ext uri="{BB962C8B-B14F-4D97-AF65-F5344CB8AC3E}">
        <p14:creationId xmlns:p14="http://schemas.microsoft.com/office/powerpoint/2010/main" val="3255841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0B91C7-0BD5-4475-9379-11D64DC73B2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1B54F4B-8750-4F90-A8DA-AA5FDDFBE81C}"/>
              </a:ext>
            </a:extLst>
          </p:cNvPr>
          <p:cNvSpPr>
            <a:spLocks noGrp="1"/>
          </p:cNvSpPr>
          <p:nvPr>
            <p:ph idx="1"/>
          </p:nvPr>
        </p:nvSpPr>
        <p:spPr/>
        <p:txBody>
          <a:bodyPr/>
          <a:lstStyle/>
          <a:p>
            <a:endParaRPr lang="zh-CN" altLang="en-US"/>
          </a:p>
        </p:txBody>
      </p:sp>
      <p:pic>
        <p:nvPicPr>
          <p:cNvPr id="4" name="图片 3">
            <a:extLst>
              <a:ext uri="{FF2B5EF4-FFF2-40B4-BE49-F238E27FC236}">
                <a16:creationId xmlns:a16="http://schemas.microsoft.com/office/drawing/2014/main" id="{A6BEAAD4-E965-42A8-A062-45D8BFED310D}"/>
              </a:ext>
            </a:extLst>
          </p:cNvPr>
          <p:cNvPicPr>
            <a:picLocks noChangeAspect="1"/>
          </p:cNvPicPr>
          <p:nvPr/>
        </p:nvPicPr>
        <p:blipFill>
          <a:blip r:embed="rId2"/>
          <a:stretch>
            <a:fillRect/>
          </a:stretch>
        </p:blipFill>
        <p:spPr>
          <a:xfrm>
            <a:off x="2983311" y="0"/>
            <a:ext cx="6225377" cy="6858000"/>
          </a:xfrm>
          <a:prstGeom prst="rect">
            <a:avLst/>
          </a:prstGeom>
        </p:spPr>
      </p:pic>
    </p:spTree>
    <p:extLst>
      <p:ext uri="{BB962C8B-B14F-4D97-AF65-F5344CB8AC3E}">
        <p14:creationId xmlns:p14="http://schemas.microsoft.com/office/powerpoint/2010/main" val="1189127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AC21CA-531C-4821-B314-6C767BE6F83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49967E2-124F-4C4A-A999-EA7138A2E10E}"/>
              </a:ext>
            </a:extLst>
          </p:cNvPr>
          <p:cNvSpPr>
            <a:spLocks noGrp="1"/>
          </p:cNvSpPr>
          <p:nvPr>
            <p:ph idx="1"/>
          </p:nvPr>
        </p:nvSpPr>
        <p:spPr/>
        <p:txBody>
          <a:bodyPr/>
          <a:lstStyle/>
          <a:p>
            <a:r>
              <a:rPr lang="zh-CN" altLang="en-US" dirty="0"/>
              <a:t>在四個不同級別上測試了該模型：</a:t>
            </a:r>
            <a:r>
              <a:rPr lang="en-US" altLang="zh-CN" dirty="0"/>
              <a:t>1</a:t>
            </a:r>
            <a:r>
              <a:rPr lang="zh-CN" altLang="en-US" dirty="0"/>
              <a:t>、不同的場景；</a:t>
            </a:r>
            <a:r>
              <a:rPr lang="en-US" altLang="zh-CN" dirty="0"/>
              <a:t>2</a:t>
            </a:r>
            <a:r>
              <a:rPr lang="zh-CN" altLang="en-US" dirty="0"/>
              <a:t>、不同的行駛狀態；</a:t>
            </a:r>
            <a:r>
              <a:rPr lang="en-US" altLang="zh-CN" dirty="0"/>
              <a:t>3</a:t>
            </a:r>
            <a:r>
              <a:rPr lang="zh-CN" altLang="en-US" dirty="0"/>
              <a:t>、不同的衍生模型；</a:t>
            </a:r>
            <a:r>
              <a:rPr lang="en-US" altLang="zh-CN" dirty="0"/>
              <a:t>4</a:t>
            </a:r>
            <a:r>
              <a:rPr lang="zh-CN" altLang="en-US" dirty="0"/>
              <a:t>、平均性能。</a:t>
            </a:r>
            <a:endParaRPr lang="en-US" altLang="zh-CN" dirty="0"/>
          </a:p>
          <a:p>
            <a:r>
              <a:rPr lang="zh-CN" altLang="en-US" dirty="0"/>
              <a:t>表</a:t>
            </a:r>
            <a:r>
              <a:rPr lang="en-US" altLang="zh-CN" dirty="0"/>
              <a:t>1</a:t>
            </a:r>
            <a:r>
              <a:rPr lang="zh-CN" altLang="en-US" dirty="0"/>
              <a:t>中，顯示了與最先進方法的比較。我們的模型在所有情況下均優於現有方法，並且平均性能超過了所有最新方法，到達了</a:t>
            </a:r>
            <a:r>
              <a:rPr lang="en-US" altLang="zh-CN" dirty="0"/>
              <a:t>97.06%</a:t>
            </a:r>
            <a:r>
              <a:rPr lang="zh-CN" altLang="en-US" dirty="0"/>
              <a:t>的準確性。</a:t>
            </a:r>
            <a:endParaRPr lang="en-US" altLang="zh-CN" dirty="0"/>
          </a:p>
          <a:p>
            <a:r>
              <a:rPr lang="zh-CN" altLang="en-US" dirty="0"/>
              <a:t>表</a:t>
            </a:r>
            <a:r>
              <a:rPr lang="en-US" altLang="zh-CN" dirty="0"/>
              <a:t>2</a:t>
            </a:r>
            <a:r>
              <a:rPr lang="zh-CN" altLang="en-US" dirty="0"/>
              <a:t>中顯示了另一個結果。在</a:t>
            </a:r>
            <a:r>
              <a:rPr lang="en-US" altLang="zh-CN" dirty="0"/>
              <a:t>GFDN</a:t>
            </a:r>
            <a:r>
              <a:rPr lang="zh-CN" altLang="en-US" dirty="0"/>
              <a:t>模型中</a:t>
            </a:r>
            <a:r>
              <a:rPr lang="en-US" altLang="zh-CN" dirty="0" err="1"/>
              <a:t>softmax</a:t>
            </a:r>
            <a:r>
              <a:rPr lang="zh-CN" altLang="en-US" dirty="0"/>
              <a:t>層之前獲得要素作為輸入，並使用其他分類器對其進行了測試。通過交叉驗證，對參數</a:t>
            </a:r>
            <a:r>
              <a:rPr lang="en-US" altLang="zh-CN" dirty="0"/>
              <a:t>k</a:t>
            </a:r>
            <a:r>
              <a:rPr lang="zh-CN" altLang="en-US" dirty="0"/>
              <a:t>進行了調整，並分別在</a:t>
            </a:r>
            <a:r>
              <a:rPr lang="en-US" altLang="zh-CN" dirty="0"/>
              <a:t>KNN</a:t>
            </a:r>
            <a:r>
              <a:rPr lang="zh-CN" altLang="en-US" dirty="0"/>
              <a:t>和</a:t>
            </a:r>
            <a:r>
              <a:rPr lang="en-US" altLang="zh-CN" dirty="0"/>
              <a:t>CDNN</a:t>
            </a:r>
            <a:r>
              <a:rPr lang="zh-CN" altLang="en-US" dirty="0"/>
              <a:t>中將其選擇為</a:t>
            </a:r>
            <a:r>
              <a:rPr lang="en-US" altLang="zh-CN" dirty="0"/>
              <a:t>5</a:t>
            </a:r>
            <a:r>
              <a:rPr lang="zh-CN" altLang="en-US" dirty="0"/>
              <a:t>和</a:t>
            </a:r>
            <a:r>
              <a:rPr lang="en-US" altLang="zh-CN" dirty="0"/>
              <a:t>3</a:t>
            </a:r>
            <a:r>
              <a:rPr lang="zh-CN" altLang="en-US" dirty="0"/>
              <a:t>。每個派生模型的準確性略有下降。</a:t>
            </a:r>
          </a:p>
        </p:txBody>
      </p:sp>
    </p:spTree>
    <p:extLst>
      <p:ext uri="{BB962C8B-B14F-4D97-AF65-F5344CB8AC3E}">
        <p14:creationId xmlns:p14="http://schemas.microsoft.com/office/powerpoint/2010/main" val="3326319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9AACFD-D971-40D8-81CD-D20CA719BE9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6220328-047F-4F1F-A4AB-5093002235FF}"/>
              </a:ext>
            </a:extLst>
          </p:cNvPr>
          <p:cNvSpPr>
            <a:spLocks noGrp="1"/>
          </p:cNvSpPr>
          <p:nvPr>
            <p:ph idx="1"/>
          </p:nvPr>
        </p:nvSpPr>
        <p:spPr/>
        <p:txBody>
          <a:bodyPr/>
          <a:lstStyle/>
          <a:p>
            <a:r>
              <a:rPr lang="zh-CN" altLang="en-US" dirty="0"/>
              <a:t>考慮到數據不平衡，添加</a:t>
            </a:r>
            <a:r>
              <a:rPr lang="en-US" altLang="zh-CN" dirty="0"/>
              <a:t>F1</a:t>
            </a:r>
            <a:r>
              <a:rPr lang="zh-CN" altLang="en-US" dirty="0"/>
              <a:t>評分來評估指標。表</a:t>
            </a:r>
            <a:r>
              <a:rPr lang="en-US" altLang="zh-CN" dirty="0"/>
              <a:t>3</a:t>
            </a:r>
            <a:r>
              <a:rPr lang="zh-CN" altLang="en-US" dirty="0"/>
              <a:t>顯示使用</a:t>
            </a:r>
            <a:r>
              <a:rPr lang="en-US" altLang="zh-CN" dirty="0"/>
              <a:t>GFDN</a:t>
            </a:r>
            <a:r>
              <a:rPr lang="zh-CN" altLang="en-US" dirty="0"/>
              <a:t>模型預測不同狀態的詳細信息。根據表</a:t>
            </a:r>
            <a:r>
              <a:rPr lang="en-US" altLang="zh-CN" dirty="0"/>
              <a:t>3</a:t>
            </a:r>
            <a:r>
              <a:rPr lang="zh-CN" altLang="en-US" dirty="0"/>
              <a:t>，可以獲得準確率和查全率。基於此，</a:t>
            </a:r>
            <a:r>
              <a:rPr lang="en-US" altLang="zh-CN" dirty="0"/>
              <a:t>F1</a:t>
            </a:r>
            <a:r>
              <a:rPr lang="zh-CN" altLang="en-US" dirty="0"/>
              <a:t>分數被計算為</a:t>
            </a:r>
            <a:r>
              <a:rPr lang="en-US" altLang="zh-CN" dirty="0"/>
              <a:t>0.9688</a:t>
            </a:r>
            <a:r>
              <a:rPr lang="zh-CN" altLang="en-US" dirty="0"/>
              <a:t>。</a:t>
            </a:r>
            <a:endParaRPr lang="en-US" altLang="zh-CN" dirty="0"/>
          </a:p>
        </p:txBody>
      </p:sp>
    </p:spTree>
    <p:extLst>
      <p:ext uri="{BB962C8B-B14F-4D97-AF65-F5344CB8AC3E}">
        <p14:creationId xmlns:p14="http://schemas.microsoft.com/office/powerpoint/2010/main" val="3846384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88ECC0-A067-4BDF-B359-6E08789A20FF}"/>
              </a:ext>
            </a:extLst>
          </p:cNvPr>
          <p:cNvSpPr>
            <a:spLocks noGrp="1"/>
          </p:cNvSpPr>
          <p:nvPr>
            <p:ph type="title"/>
          </p:nvPr>
        </p:nvSpPr>
        <p:spPr/>
        <p:txBody>
          <a:bodyPr/>
          <a:lstStyle/>
          <a:p>
            <a:r>
              <a:rPr lang="en-US" altLang="zh-CN" dirty="0"/>
              <a:t>4</a:t>
            </a:r>
            <a:r>
              <a:rPr lang="zh-CN" altLang="en-US" dirty="0"/>
              <a:t>、結論</a:t>
            </a:r>
          </a:p>
        </p:txBody>
      </p:sp>
      <p:sp>
        <p:nvSpPr>
          <p:cNvPr id="3" name="内容占位符 2">
            <a:extLst>
              <a:ext uri="{FF2B5EF4-FFF2-40B4-BE49-F238E27FC236}">
                <a16:creationId xmlns:a16="http://schemas.microsoft.com/office/drawing/2014/main" id="{FF627A3E-DF4E-48E0-8DC7-8BC7E1768439}"/>
              </a:ext>
            </a:extLst>
          </p:cNvPr>
          <p:cNvSpPr>
            <a:spLocks noGrp="1"/>
          </p:cNvSpPr>
          <p:nvPr>
            <p:ph idx="1"/>
          </p:nvPr>
        </p:nvSpPr>
        <p:spPr/>
        <p:txBody>
          <a:bodyPr/>
          <a:lstStyle/>
          <a:p>
            <a:r>
              <a:rPr lang="zh-CN" altLang="en-US" dirty="0"/>
              <a:t>本文提出一個基於多特徵融合的駕駛員疲勞檢測算法，該算法不僅避免了駕駛員身體上外圍設備，而且具有很高的精度。我們將</a:t>
            </a:r>
            <a:r>
              <a:rPr lang="en-US" altLang="zh-CN" dirty="0"/>
              <a:t>CNN</a:t>
            </a:r>
            <a:r>
              <a:rPr lang="zh-CN" altLang="en-US" dirty="0"/>
              <a:t>和光流應用於視頻理解。利用流光來獲取動態信息，並使用伽瑪矯正來增強圖像對比度。</a:t>
            </a:r>
          </a:p>
        </p:txBody>
      </p:sp>
    </p:spTree>
    <p:extLst>
      <p:ext uri="{BB962C8B-B14F-4D97-AF65-F5344CB8AC3E}">
        <p14:creationId xmlns:p14="http://schemas.microsoft.com/office/powerpoint/2010/main" val="2779746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A4E944-C7C8-4699-A197-3184F893E81D}"/>
              </a:ext>
            </a:extLst>
          </p:cNvPr>
          <p:cNvSpPr>
            <a:spLocks noGrp="1"/>
          </p:cNvSpPr>
          <p:nvPr>
            <p:ph type="title"/>
          </p:nvPr>
        </p:nvSpPr>
        <p:spPr/>
        <p:txBody>
          <a:bodyPr/>
          <a:lstStyle/>
          <a:p>
            <a:r>
              <a:rPr lang="en-US" altLang="zh-CN" dirty="0"/>
              <a:t>1</a:t>
            </a:r>
            <a:r>
              <a:rPr lang="zh-CN" altLang="en-US" dirty="0"/>
              <a:t>、簡介</a:t>
            </a:r>
          </a:p>
        </p:txBody>
      </p:sp>
      <p:sp>
        <p:nvSpPr>
          <p:cNvPr id="3" name="内容占位符 2">
            <a:extLst>
              <a:ext uri="{FF2B5EF4-FFF2-40B4-BE49-F238E27FC236}">
                <a16:creationId xmlns:a16="http://schemas.microsoft.com/office/drawing/2014/main" id="{B762C918-CB5F-4B75-B091-C622B267C6F2}"/>
              </a:ext>
            </a:extLst>
          </p:cNvPr>
          <p:cNvSpPr>
            <a:spLocks noGrp="1"/>
          </p:cNvSpPr>
          <p:nvPr>
            <p:ph idx="1"/>
          </p:nvPr>
        </p:nvSpPr>
        <p:spPr/>
        <p:txBody>
          <a:bodyPr/>
          <a:lstStyle/>
          <a:p>
            <a:r>
              <a:rPr lang="zh-CN" altLang="en-US" dirty="0"/>
              <a:t>駕駛過程中，駕駛員疲勞會增加</a:t>
            </a:r>
            <a:r>
              <a:rPr lang="en-US" altLang="zh-CN" dirty="0"/>
              <a:t>4</a:t>
            </a:r>
            <a:r>
              <a:rPr lang="zh-CN" altLang="en-US" dirty="0"/>
              <a:t>到六倍的事故風險。對於駕駛員疲勞檢測的研究具有重要的意義。</a:t>
            </a:r>
            <a:endParaRPr lang="en-US" altLang="zh-CN" dirty="0"/>
          </a:p>
          <a:p>
            <a:r>
              <a:rPr lang="zh-CN" altLang="en-US" dirty="0"/>
              <a:t>根據</a:t>
            </a:r>
            <a:r>
              <a:rPr lang="en-US" altLang="zh-CN" dirty="0"/>
              <a:t>Reddy</a:t>
            </a:r>
            <a:r>
              <a:rPr lang="zh-CN" altLang="en-US" dirty="0"/>
              <a:t>，作為網絡輸入的局部面部區域，例如眼睛和嘴巴區域作為我們的網絡輸入。本文提出僅使用左眼和嘴巴區域。同時根據</a:t>
            </a:r>
            <a:r>
              <a:rPr lang="en-US" altLang="zh-CN" dirty="0" err="1"/>
              <a:t>Simonyan</a:t>
            </a:r>
            <a:r>
              <a:rPr lang="zh-CN" altLang="en-US" dirty="0"/>
              <a:t>提出的雙流</a:t>
            </a:r>
            <a:r>
              <a:rPr lang="en-US" altLang="zh-CN" dirty="0" err="1"/>
              <a:t>ConvNet</a:t>
            </a:r>
            <a:r>
              <a:rPr lang="zh-CN" altLang="en-US" dirty="0"/>
              <a:t>架構。</a:t>
            </a:r>
          </a:p>
        </p:txBody>
      </p:sp>
    </p:spTree>
    <p:extLst>
      <p:ext uri="{BB962C8B-B14F-4D97-AF65-F5344CB8AC3E}">
        <p14:creationId xmlns:p14="http://schemas.microsoft.com/office/powerpoint/2010/main" val="420758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835894-FD45-4C9C-AC2C-511B926F2EAB}"/>
              </a:ext>
            </a:extLst>
          </p:cNvPr>
          <p:cNvSpPr>
            <a:spLocks noGrp="1"/>
          </p:cNvSpPr>
          <p:nvPr>
            <p:ph type="title"/>
          </p:nvPr>
        </p:nvSpPr>
        <p:spPr/>
        <p:txBody>
          <a:bodyPr/>
          <a:lstStyle/>
          <a:p>
            <a:r>
              <a:rPr lang="en-US" altLang="zh-CN" dirty="0"/>
              <a:t>2</a:t>
            </a:r>
            <a:r>
              <a:rPr lang="zh-CN" altLang="en-US" dirty="0"/>
              <a:t>、方法</a:t>
            </a:r>
          </a:p>
        </p:txBody>
      </p:sp>
      <p:sp>
        <p:nvSpPr>
          <p:cNvPr id="3" name="内容占位符 2">
            <a:extLst>
              <a:ext uri="{FF2B5EF4-FFF2-40B4-BE49-F238E27FC236}">
                <a16:creationId xmlns:a16="http://schemas.microsoft.com/office/drawing/2014/main" id="{CC213443-450B-497E-BB63-F8EFB4951EDD}"/>
              </a:ext>
            </a:extLst>
          </p:cNvPr>
          <p:cNvSpPr>
            <a:spLocks noGrp="1"/>
          </p:cNvSpPr>
          <p:nvPr>
            <p:ph idx="1"/>
          </p:nvPr>
        </p:nvSpPr>
        <p:spPr/>
        <p:txBody>
          <a:bodyPr/>
          <a:lstStyle/>
          <a:p>
            <a:r>
              <a:rPr lang="zh-CN" altLang="en-US" dirty="0"/>
              <a:t>我們提出一種使用多任務級聯卷積神經網絡提取嘴巴和左眼區域並使用伽瑪矯正來增強圖像對比度的方法。結合嘴巴和左眼區域的光流，使用卷積神經網絡提取駕駛員疲勞特徵。算法流程圖如下。</a:t>
            </a:r>
          </a:p>
        </p:txBody>
      </p:sp>
    </p:spTree>
    <p:extLst>
      <p:ext uri="{BB962C8B-B14F-4D97-AF65-F5344CB8AC3E}">
        <p14:creationId xmlns:p14="http://schemas.microsoft.com/office/powerpoint/2010/main" val="3659595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7D7502-803D-4CA3-B73F-DC9CA36BFD66}"/>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12DA3822-8EA2-452A-812B-B169B3C349BA}"/>
              </a:ext>
            </a:extLst>
          </p:cNvPr>
          <p:cNvPicPr>
            <a:picLocks noGrp="1" noChangeAspect="1"/>
          </p:cNvPicPr>
          <p:nvPr>
            <p:ph idx="1"/>
          </p:nvPr>
        </p:nvPicPr>
        <p:blipFill>
          <a:blip r:embed="rId2"/>
          <a:stretch>
            <a:fillRect/>
          </a:stretch>
        </p:blipFill>
        <p:spPr>
          <a:xfrm>
            <a:off x="4143792" y="365125"/>
            <a:ext cx="3904415" cy="5551439"/>
          </a:xfrm>
          <a:prstGeom prst="rect">
            <a:avLst/>
          </a:prstGeom>
        </p:spPr>
      </p:pic>
    </p:spTree>
    <p:extLst>
      <p:ext uri="{BB962C8B-B14F-4D97-AF65-F5344CB8AC3E}">
        <p14:creationId xmlns:p14="http://schemas.microsoft.com/office/powerpoint/2010/main" val="2949692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0E657A-E5B5-422C-BCAD-50DE5293A30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E027554-BFF1-4E36-B324-EC203AB12F83}"/>
              </a:ext>
            </a:extLst>
          </p:cNvPr>
          <p:cNvSpPr>
            <a:spLocks noGrp="1"/>
          </p:cNvSpPr>
          <p:nvPr>
            <p:ph idx="1"/>
          </p:nvPr>
        </p:nvSpPr>
        <p:spPr/>
        <p:txBody>
          <a:bodyPr/>
          <a:lstStyle/>
          <a:p>
            <a:pPr marL="0" indent="0">
              <a:buNone/>
            </a:pPr>
            <a:r>
              <a:rPr lang="en-US" altLang="zh-CN" dirty="0"/>
              <a:t>2.1</a:t>
            </a:r>
            <a:r>
              <a:rPr lang="zh-CN" altLang="en-US" dirty="0"/>
              <a:t>、人臉檢測和關鍵區域定位</a:t>
            </a:r>
            <a:endParaRPr lang="en-US" altLang="zh-CN" dirty="0"/>
          </a:p>
          <a:p>
            <a:pPr marL="457200" lvl="1" indent="0">
              <a:buNone/>
            </a:pPr>
            <a:r>
              <a:rPr lang="zh-CN" altLang="en-US" dirty="0"/>
              <a:t>本文中，將</a:t>
            </a:r>
            <a:r>
              <a:rPr lang="en-US" altLang="zh-CN" dirty="0"/>
              <a:t>MTCNN</a:t>
            </a:r>
            <a:r>
              <a:rPr lang="zh-CN" altLang="en-US" dirty="0"/>
              <a:t>用於面部檢測和面部對齊任務。</a:t>
            </a:r>
            <a:endParaRPr lang="en-US" altLang="zh-CN" dirty="0"/>
          </a:p>
          <a:p>
            <a:pPr marL="457200" lvl="1" indent="0">
              <a:buNone/>
            </a:pPr>
            <a:r>
              <a:rPr lang="en-US" altLang="zh-CN" dirty="0"/>
              <a:t>MTCNN</a:t>
            </a:r>
            <a:r>
              <a:rPr lang="zh-CN" altLang="en-US" dirty="0"/>
              <a:t>由三種網絡體系結構</a:t>
            </a:r>
            <a:r>
              <a:rPr lang="en-US" altLang="zh-CN" dirty="0"/>
              <a:t>(P-Net</a:t>
            </a:r>
            <a:r>
              <a:rPr lang="zh-CN" altLang="en-US" dirty="0"/>
              <a:t>，</a:t>
            </a:r>
            <a:r>
              <a:rPr lang="en-US" altLang="zh-CN" dirty="0"/>
              <a:t>R-Net</a:t>
            </a:r>
            <a:r>
              <a:rPr lang="zh-CN" altLang="en-US" dirty="0"/>
              <a:t>和</a:t>
            </a:r>
            <a:r>
              <a:rPr lang="en-US" altLang="zh-CN" dirty="0"/>
              <a:t>O-Net)</a:t>
            </a:r>
            <a:r>
              <a:rPr lang="zh-CN" altLang="en-US" dirty="0"/>
              <a:t>組成。第一階段，淺層</a:t>
            </a:r>
            <a:r>
              <a:rPr lang="en-US" altLang="zh-CN" dirty="0"/>
              <a:t>CNN</a:t>
            </a:r>
            <a:r>
              <a:rPr lang="zh-CN" altLang="en-US" dirty="0"/>
              <a:t>會快速生成候選窗口；第二階段，更複雜的</a:t>
            </a:r>
            <a:r>
              <a:rPr lang="en-US" altLang="zh-CN" dirty="0"/>
              <a:t>CNN</a:t>
            </a:r>
            <a:r>
              <a:rPr lang="zh-CN" altLang="en-US" dirty="0"/>
              <a:t>過濾候選窗口並丟棄大量重疊窗口；第三階段，使用功能更強大的</a:t>
            </a:r>
            <a:r>
              <a:rPr lang="en-US" altLang="zh-CN" dirty="0"/>
              <a:t>CNN</a:t>
            </a:r>
            <a:r>
              <a:rPr lang="zh-CN" altLang="en-US" dirty="0"/>
              <a:t>來決定是否應該丟棄候選窗口，同時顯示五個面部按鍵位置。</a:t>
            </a:r>
            <a:endParaRPr lang="en-US" altLang="zh-CN" dirty="0"/>
          </a:p>
          <a:p>
            <a:endParaRPr lang="zh-CN" altLang="en-US" dirty="0"/>
          </a:p>
        </p:txBody>
      </p:sp>
    </p:spTree>
    <p:extLst>
      <p:ext uri="{BB962C8B-B14F-4D97-AF65-F5344CB8AC3E}">
        <p14:creationId xmlns:p14="http://schemas.microsoft.com/office/powerpoint/2010/main" val="423861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CEBF57-8816-4086-B375-9E633EABB39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36B93C4-61BF-47D1-A52F-E4D2CA71E42F}"/>
              </a:ext>
            </a:extLst>
          </p:cNvPr>
          <p:cNvSpPr>
            <a:spLocks noGrp="1"/>
          </p:cNvSpPr>
          <p:nvPr>
            <p:ph idx="1"/>
          </p:nvPr>
        </p:nvSpPr>
        <p:spPr/>
        <p:txBody>
          <a:bodyPr/>
          <a:lstStyle/>
          <a:p>
            <a:pPr marL="0" indent="0">
              <a:buNone/>
            </a:pPr>
            <a:r>
              <a:rPr lang="en-US" altLang="zh-CN" dirty="0"/>
              <a:t>P-Net</a:t>
            </a:r>
            <a:r>
              <a:rPr lang="zh-CN" altLang="en-US" dirty="0"/>
              <a:t>：該網絡結構的主要功能是獲取面部區域中候選窗口和邊界框的回歸向量。同時，他使用邊界框進行回歸並校準候選窗口，然後通過非最大抑制</a:t>
            </a:r>
            <a:r>
              <a:rPr lang="en-US" altLang="zh-CN" dirty="0"/>
              <a:t>(NMS)</a:t>
            </a:r>
            <a:r>
              <a:rPr lang="zh-CN" altLang="en-US" dirty="0"/>
              <a:t>合併高度重疊的候選框。</a:t>
            </a:r>
            <a:r>
              <a:rPr lang="en-US" altLang="zh-CN" dirty="0"/>
              <a:t>P-Net</a:t>
            </a:r>
            <a:r>
              <a:rPr lang="zh-CN" altLang="en-US" dirty="0"/>
              <a:t>輸出分為：</a:t>
            </a:r>
            <a:r>
              <a:rPr lang="en-US" altLang="zh-CN" dirty="0"/>
              <a:t>1.</a:t>
            </a:r>
            <a:r>
              <a:rPr lang="zh-CN" altLang="en-US" dirty="0"/>
              <a:t>人臉分類</a:t>
            </a:r>
            <a:r>
              <a:rPr lang="en-US" altLang="zh-CN" dirty="0"/>
              <a:t>-</a:t>
            </a:r>
            <a:r>
              <a:rPr lang="zh-CN" altLang="en-US" dirty="0"/>
              <a:t>輸入圖像是人臉的概率；</a:t>
            </a:r>
            <a:r>
              <a:rPr lang="en-US" altLang="zh-CN" dirty="0"/>
              <a:t>2.</a:t>
            </a:r>
            <a:r>
              <a:rPr lang="zh-CN" altLang="en-US" dirty="0"/>
              <a:t>邊界框</a:t>
            </a:r>
            <a:r>
              <a:rPr lang="en-US" altLang="zh-CN" dirty="0"/>
              <a:t>-</a:t>
            </a:r>
            <a:r>
              <a:rPr lang="zh-CN" altLang="en-US" dirty="0"/>
              <a:t>矩形的位置；</a:t>
            </a:r>
            <a:r>
              <a:rPr lang="en-US" altLang="zh-CN" dirty="0"/>
              <a:t>3.</a:t>
            </a:r>
            <a:r>
              <a:rPr lang="zh-CN" altLang="en-US" dirty="0"/>
              <a:t>人臉界標定位</a:t>
            </a:r>
            <a:r>
              <a:rPr lang="en-US" altLang="zh-CN" dirty="0"/>
              <a:t>-</a:t>
            </a:r>
            <a:r>
              <a:rPr lang="zh-CN" altLang="en-US" dirty="0"/>
              <a:t>輸入人臉樣本的五個關鍵點。</a:t>
            </a:r>
            <a:endParaRPr lang="en-US" altLang="zh-CN" dirty="0"/>
          </a:p>
          <a:p>
            <a:pPr marL="0" indent="0">
              <a:buNone/>
            </a:pPr>
            <a:endParaRPr lang="zh-CN" altLang="en-US" dirty="0"/>
          </a:p>
        </p:txBody>
      </p:sp>
      <p:pic>
        <p:nvPicPr>
          <p:cNvPr id="4" name="图片 3">
            <a:extLst>
              <a:ext uri="{FF2B5EF4-FFF2-40B4-BE49-F238E27FC236}">
                <a16:creationId xmlns:a16="http://schemas.microsoft.com/office/drawing/2014/main" id="{C34C8950-53E4-4B2F-881C-213BDC24D9B5}"/>
              </a:ext>
            </a:extLst>
          </p:cNvPr>
          <p:cNvPicPr>
            <a:picLocks noChangeAspect="1"/>
          </p:cNvPicPr>
          <p:nvPr/>
        </p:nvPicPr>
        <p:blipFill>
          <a:blip r:embed="rId2"/>
          <a:stretch>
            <a:fillRect/>
          </a:stretch>
        </p:blipFill>
        <p:spPr>
          <a:xfrm>
            <a:off x="3635166" y="3709158"/>
            <a:ext cx="4921668" cy="2467805"/>
          </a:xfrm>
          <a:prstGeom prst="rect">
            <a:avLst/>
          </a:prstGeom>
        </p:spPr>
      </p:pic>
    </p:spTree>
    <p:extLst>
      <p:ext uri="{BB962C8B-B14F-4D97-AF65-F5344CB8AC3E}">
        <p14:creationId xmlns:p14="http://schemas.microsoft.com/office/powerpoint/2010/main" val="1048769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AAD73A-8BD9-424E-9F90-DEE163A30C5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4C7E972-4D37-42F4-93A3-3EA792FAABE7}"/>
              </a:ext>
            </a:extLst>
          </p:cNvPr>
          <p:cNvSpPr>
            <a:spLocks noGrp="1"/>
          </p:cNvSpPr>
          <p:nvPr>
            <p:ph idx="1"/>
          </p:nvPr>
        </p:nvSpPr>
        <p:spPr/>
        <p:txBody>
          <a:bodyPr/>
          <a:lstStyle/>
          <a:p>
            <a:r>
              <a:rPr lang="en-US" altLang="zh-CN" dirty="0"/>
              <a:t>R-Net</a:t>
            </a:r>
            <a:r>
              <a:rPr lang="zh-CN" altLang="en-US" dirty="0"/>
              <a:t>：此網絡結構通過邊界框回歸和非最大抑制來消除假陽性區域。但是，由於網絡結構比</a:t>
            </a:r>
            <a:r>
              <a:rPr lang="en-US" altLang="zh-CN" dirty="0"/>
              <a:t>P-Net</a:t>
            </a:r>
            <a:r>
              <a:rPr lang="zh-CN" altLang="en-US" dirty="0"/>
              <a:t>網絡結構具有更多的完全連接層，因此可以獲得更好的抑制誤報效果。</a:t>
            </a:r>
            <a:r>
              <a:rPr lang="en-US" altLang="zh-CN" dirty="0"/>
              <a:t>R-Net</a:t>
            </a:r>
            <a:r>
              <a:rPr lang="zh-CN" altLang="en-US" dirty="0"/>
              <a:t>輸出分為：</a:t>
            </a:r>
            <a:r>
              <a:rPr lang="en-US" altLang="zh-CN" dirty="0"/>
              <a:t>1</a:t>
            </a:r>
            <a:r>
              <a:rPr lang="zh-CN" altLang="en-US" dirty="0"/>
              <a:t>、人臉分類</a:t>
            </a:r>
            <a:r>
              <a:rPr lang="en-US" altLang="zh-CN" dirty="0"/>
              <a:t>-</a:t>
            </a:r>
            <a:r>
              <a:rPr lang="zh-CN" altLang="en-US" dirty="0"/>
              <a:t>輸入圖像是人臉的概率；</a:t>
            </a:r>
            <a:r>
              <a:rPr lang="en-US" altLang="zh-CN" dirty="0"/>
              <a:t>2</a:t>
            </a:r>
            <a:r>
              <a:rPr lang="zh-CN" altLang="en-US" dirty="0"/>
              <a:t>、邊界框</a:t>
            </a:r>
            <a:r>
              <a:rPr lang="en-US" altLang="zh-CN" dirty="0"/>
              <a:t>-</a:t>
            </a:r>
            <a:r>
              <a:rPr lang="zh-CN" altLang="en-US" dirty="0"/>
              <a:t>矩形的位置；</a:t>
            </a:r>
            <a:r>
              <a:rPr lang="en-US" altLang="zh-CN" dirty="0"/>
              <a:t>3</a:t>
            </a:r>
            <a:r>
              <a:rPr lang="zh-CN" altLang="en-US" dirty="0"/>
              <a:t>、人臉界標定位</a:t>
            </a:r>
            <a:r>
              <a:rPr lang="en-US" altLang="zh-CN" dirty="0"/>
              <a:t>-</a:t>
            </a:r>
            <a:r>
              <a:rPr lang="zh-CN" altLang="en-US" dirty="0"/>
              <a:t>輸入人臉樣本的五個關鍵點。</a:t>
            </a:r>
          </a:p>
        </p:txBody>
      </p:sp>
      <p:pic>
        <p:nvPicPr>
          <p:cNvPr id="4" name="图片 3">
            <a:extLst>
              <a:ext uri="{FF2B5EF4-FFF2-40B4-BE49-F238E27FC236}">
                <a16:creationId xmlns:a16="http://schemas.microsoft.com/office/drawing/2014/main" id="{9C249AB3-DB84-4E06-8A58-CBD39A2E3193}"/>
              </a:ext>
            </a:extLst>
          </p:cNvPr>
          <p:cNvPicPr>
            <a:picLocks noChangeAspect="1"/>
          </p:cNvPicPr>
          <p:nvPr/>
        </p:nvPicPr>
        <p:blipFill>
          <a:blip r:embed="rId2"/>
          <a:stretch>
            <a:fillRect/>
          </a:stretch>
        </p:blipFill>
        <p:spPr>
          <a:xfrm>
            <a:off x="4004886" y="4244892"/>
            <a:ext cx="4182227" cy="1932071"/>
          </a:xfrm>
          <a:prstGeom prst="rect">
            <a:avLst/>
          </a:prstGeom>
        </p:spPr>
      </p:pic>
    </p:spTree>
    <p:extLst>
      <p:ext uri="{BB962C8B-B14F-4D97-AF65-F5344CB8AC3E}">
        <p14:creationId xmlns:p14="http://schemas.microsoft.com/office/powerpoint/2010/main" val="926286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000C5C-7D0F-414B-B769-CF56A780A7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0533E1C-DA90-4F43-BA8B-42AC6391B96E}"/>
              </a:ext>
            </a:extLst>
          </p:cNvPr>
          <p:cNvSpPr>
            <a:spLocks noGrp="1"/>
          </p:cNvSpPr>
          <p:nvPr>
            <p:ph idx="1"/>
          </p:nvPr>
        </p:nvSpPr>
        <p:spPr/>
        <p:txBody>
          <a:bodyPr/>
          <a:lstStyle/>
          <a:p>
            <a:r>
              <a:rPr lang="en-US" altLang="zh-CN" dirty="0"/>
              <a:t>O-Net</a:t>
            </a:r>
            <a:r>
              <a:rPr lang="zh-CN" altLang="en-US" dirty="0"/>
              <a:t>此網絡結構比</a:t>
            </a:r>
            <a:r>
              <a:rPr lang="en-US" altLang="zh-CN" dirty="0"/>
              <a:t>R-Net</a:t>
            </a:r>
            <a:r>
              <a:rPr lang="zh-CN" altLang="en-US" dirty="0"/>
              <a:t>多了一個卷積層，因此處理的結果更好。該網絡的工作方式類似於</a:t>
            </a:r>
            <a:r>
              <a:rPr lang="en-US" altLang="zh-CN" dirty="0"/>
              <a:t>R-Net</a:t>
            </a:r>
            <a:r>
              <a:rPr lang="zh-CN" altLang="en-US" dirty="0"/>
              <a:t>，但他監督了臉部區域並獲得了代表左眼、右眼、鼻子，嘴唇的左側和右側部分的五個坐標。</a:t>
            </a:r>
            <a:r>
              <a:rPr lang="en-US" altLang="zh-CN" dirty="0"/>
              <a:t>O-Net</a:t>
            </a:r>
            <a:r>
              <a:rPr lang="zh-CN" altLang="en-US" dirty="0"/>
              <a:t>輸出分為三個部分：</a:t>
            </a:r>
            <a:r>
              <a:rPr lang="en-US" altLang="zh-CN" dirty="0"/>
              <a:t>1</a:t>
            </a:r>
            <a:r>
              <a:rPr lang="zh-CN" altLang="en-US" dirty="0"/>
              <a:t>、人臉分類</a:t>
            </a:r>
            <a:r>
              <a:rPr lang="en-US" altLang="zh-CN" dirty="0"/>
              <a:t>-</a:t>
            </a:r>
            <a:r>
              <a:rPr lang="zh-CN" altLang="en-US" dirty="0"/>
              <a:t>輸入是人臉的概率；</a:t>
            </a:r>
            <a:r>
              <a:rPr lang="en-US" altLang="zh-CN" dirty="0"/>
              <a:t>2</a:t>
            </a:r>
            <a:r>
              <a:rPr lang="zh-CN" altLang="en-US" dirty="0"/>
              <a:t>、邊界框</a:t>
            </a:r>
            <a:r>
              <a:rPr lang="en-US" altLang="zh-CN" dirty="0"/>
              <a:t>-</a:t>
            </a:r>
            <a:r>
              <a:rPr lang="zh-CN" altLang="en-US" dirty="0"/>
              <a:t>矩形的位置；</a:t>
            </a:r>
            <a:r>
              <a:rPr lang="en-US" altLang="zh-CN" dirty="0"/>
              <a:t>3</a:t>
            </a:r>
            <a:r>
              <a:rPr lang="zh-CN" altLang="en-US" dirty="0"/>
              <a:t>、人臉界標定位</a:t>
            </a:r>
            <a:r>
              <a:rPr lang="en-US" altLang="zh-CN" dirty="0"/>
              <a:t>-</a:t>
            </a:r>
            <a:r>
              <a:rPr lang="zh-CN" altLang="en-US" dirty="0"/>
              <a:t>輸入人臉樣本的五個關鍵點。</a:t>
            </a:r>
          </a:p>
        </p:txBody>
      </p:sp>
      <p:pic>
        <p:nvPicPr>
          <p:cNvPr id="4" name="图片 3">
            <a:extLst>
              <a:ext uri="{FF2B5EF4-FFF2-40B4-BE49-F238E27FC236}">
                <a16:creationId xmlns:a16="http://schemas.microsoft.com/office/drawing/2014/main" id="{F6006999-8DC2-4FAD-B804-5109637ACE1F}"/>
              </a:ext>
            </a:extLst>
          </p:cNvPr>
          <p:cNvPicPr>
            <a:picLocks noChangeAspect="1"/>
          </p:cNvPicPr>
          <p:nvPr/>
        </p:nvPicPr>
        <p:blipFill>
          <a:blip r:embed="rId2"/>
          <a:stretch>
            <a:fillRect/>
          </a:stretch>
        </p:blipFill>
        <p:spPr>
          <a:xfrm>
            <a:off x="2446783" y="4386095"/>
            <a:ext cx="7298433" cy="1925805"/>
          </a:xfrm>
          <a:prstGeom prst="rect">
            <a:avLst/>
          </a:prstGeom>
        </p:spPr>
      </p:pic>
    </p:spTree>
    <p:extLst>
      <p:ext uri="{BB962C8B-B14F-4D97-AF65-F5344CB8AC3E}">
        <p14:creationId xmlns:p14="http://schemas.microsoft.com/office/powerpoint/2010/main" val="1073123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BEF8EE-FA67-4206-90D8-6F081097AA9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F2F01C1-5E0A-4E3E-8E1E-1286538C78F1}"/>
              </a:ext>
            </a:extLst>
          </p:cNvPr>
          <p:cNvSpPr>
            <a:spLocks noGrp="1"/>
          </p:cNvSpPr>
          <p:nvPr>
            <p:ph idx="1"/>
          </p:nvPr>
        </p:nvSpPr>
        <p:spPr/>
        <p:txBody>
          <a:bodyPr/>
          <a:lstStyle/>
          <a:p>
            <a:r>
              <a:rPr lang="zh-CN" altLang="en-US" dirty="0"/>
              <a:t>本文以眼睛坐標為中心，以嘴唇左右之間的距離為長度來確定眼睛區域的矩形框。然後，以嘴唇左右側之間的中點為中心，並以嘴巴左右之間的距離為長度，為口部區域定義一個矩形框。</a:t>
            </a:r>
          </a:p>
        </p:txBody>
      </p:sp>
      <p:pic>
        <p:nvPicPr>
          <p:cNvPr id="4" name="图片 3">
            <a:extLst>
              <a:ext uri="{FF2B5EF4-FFF2-40B4-BE49-F238E27FC236}">
                <a16:creationId xmlns:a16="http://schemas.microsoft.com/office/drawing/2014/main" id="{570BC012-59A8-4716-8432-923C006367DF}"/>
              </a:ext>
            </a:extLst>
          </p:cNvPr>
          <p:cNvPicPr>
            <a:picLocks noChangeAspect="1"/>
          </p:cNvPicPr>
          <p:nvPr/>
        </p:nvPicPr>
        <p:blipFill>
          <a:blip r:embed="rId2"/>
          <a:stretch>
            <a:fillRect/>
          </a:stretch>
        </p:blipFill>
        <p:spPr>
          <a:xfrm>
            <a:off x="2835818" y="3429000"/>
            <a:ext cx="6520364" cy="2559601"/>
          </a:xfrm>
          <a:prstGeom prst="rect">
            <a:avLst/>
          </a:prstGeom>
        </p:spPr>
      </p:pic>
    </p:spTree>
    <p:extLst>
      <p:ext uri="{BB962C8B-B14F-4D97-AF65-F5344CB8AC3E}">
        <p14:creationId xmlns:p14="http://schemas.microsoft.com/office/powerpoint/2010/main" val="275491860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1637</Words>
  <Application>Microsoft Office PowerPoint</Application>
  <PresentationFormat>宽屏</PresentationFormat>
  <Paragraphs>35</Paragraphs>
  <Slides>19</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19</vt:i4>
      </vt:variant>
    </vt:vector>
  </HeadingPairs>
  <TitlesOfParts>
    <vt:vector size="24" baseType="lpstr">
      <vt:lpstr>DFKai-SB</vt:lpstr>
      <vt:lpstr>等线</vt:lpstr>
      <vt:lpstr>等线 Light</vt:lpstr>
      <vt:lpstr>Arial</vt:lpstr>
      <vt:lpstr>Office 主题​​</vt:lpstr>
      <vt:lpstr>基於多特徵融合的卷積雙流網絡的駕駛員疲勞檢測</vt:lpstr>
      <vt:lpstr>1、簡介</vt:lpstr>
      <vt:lpstr>2、方法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3.實驗結果</vt:lpstr>
      <vt:lpstr>PowerPoint 演示文稿</vt:lpstr>
      <vt:lpstr>PowerPoint 演示文稿</vt:lpstr>
      <vt:lpstr>PowerPoint 演示文稿</vt:lpstr>
      <vt:lpstr>PowerPoint 演示文稿</vt:lpstr>
      <vt:lpstr>4、結論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基於多特徵融合的卷積雙流網絡的駕駛員疲勞檢測</dc:title>
  <dc:creator>chen peter</dc:creator>
  <cp:lastModifiedBy>chen peter</cp:lastModifiedBy>
  <cp:revision>16</cp:revision>
  <dcterms:created xsi:type="dcterms:W3CDTF">2020-09-14T07:21:34Z</dcterms:created>
  <dcterms:modified xsi:type="dcterms:W3CDTF">2020-09-16T02:41:13Z</dcterms:modified>
</cp:coreProperties>
</file>